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3" r:id="rId4"/>
    <p:sldId id="266" r:id="rId5"/>
    <p:sldId id="267" r:id="rId6"/>
    <p:sldId id="257" r:id="rId7"/>
    <p:sldId id="269" r:id="rId8"/>
    <p:sldId id="270" r:id="rId9"/>
    <p:sldId id="271" r:id="rId10"/>
    <p:sldId id="274" r:id="rId11"/>
    <p:sldId id="275" r:id="rId12"/>
    <p:sldId id="277" r:id="rId13"/>
    <p:sldId id="278" r:id="rId14"/>
    <p:sldId id="279" r:id="rId15"/>
    <p:sldId id="296" r:id="rId16"/>
    <p:sldId id="297" r:id="rId17"/>
    <p:sldId id="298" r:id="rId18"/>
    <p:sldId id="299" r:id="rId19"/>
    <p:sldId id="300" r:id="rId20"/>
    <p:sldId id="301" r:id="rId21"/>
    <p:sldId id="302" r:id="rId22"/>
    <p:sldId id="303" r:id="rId23"/>
    <p:sldId id="304" r:id="rId24"/>
    <p:sldId id="280" r:id="rId25"/>
    <p:sldId id="294" r:id="rId26"/>
    <p:sldId id="295" r:id="rId27"/>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55" d="100"/>
          <a:sy n="55" d="100"/>
        </p:scale>
        <p:origin x="61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5A71D3A-332A-7980-C6DB-6ED0983F03E3}"/>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xmlns="" id="{16D63E7B-4CD9-1105-5858-C737FBACBA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B6420B40-2F93-4151-9763-8BC314E357EB}"/>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5" name="Espaço Reservado para Rodapé 4">
            <a:extLst>
              <a:ext uri="{FF2B5EF4-FFF2-40B4-BE49-F238E27FC236}">
                <a16:creationId xmlns:a16="http://schemas.microsoft.com/office/drawing/2014/main" xmlns="" id="{EF9861F1-F155-AF28-E599-0C9560CE876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7349C815-C695-1301-BDDA-C1E7210EDBFE}"/>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30192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97882F9-E756-628F-B1FF-281BA35B7D62}"/>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029D1534-276F-62F0-3BCD-7C09239F83F6}"/>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8B8FB759-64A1-8EE7-FAE3-5FF886B5A35F}"/>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5" name="Espaço Reservado para Rodapé 4">
            <a:extLst>
              <a:ext uri="{FF2B5EF4-FFF2-40B4-BE49-F238E27FC236}">
                <a16:creationId xmlns:a16="http://schemas.microsoft.com/office/drawing/2014/main" xmlns="" id="{8AF3F8B3-0052-3920-8C5B-2DE085C0B6A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CECFD0C6-A20A-1403-2E70-9F68EAB19814}"/>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4042531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F8D7818E-4F6C-40CA-A2CC-DC2D7C963572}"/>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6A0CE3E7-F5F3-F989-E604-7CA1EA394144}"/>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CF89DCD-8CD3-35EB-2012-E5D6B4EFF520}"/>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5" name="Espaço Reservado para Rodapé 4">
            <a:extLst>
              <a:ext uri="{FF2B5EF4-FFF2-40B4-BE49-F238E27FC236}">
                <a16:creationId xmlns:a16="http://schemas.microsoft.com/office/drawing/2014/main" xmlns="" id="{5963CE51-BDA2-E1C9-FC77-1E6C4617631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FE3D8CF5-9D09-FA97-9B15-AD080BFA48D6}"/>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3178782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3AD2CDB-C5E0-A06D-87AC-78906AD93B6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F7ADA71B-50AA-874A-45C0-35E35A30A8BD}"/>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FF908369-63EF-543D-D78A-3B8DE722C4E7}"/>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5" name="Espaço Reservado para Rodapé 4">
            <a:extLst>
              <a:ext uri="{FF2B5EF4-FFF2-40B4-BE49-F238E27FC236}">
                <a16:creationId xmlns:a16="http://schemas.microsoft.com/office/drawing/2014/main" xmlns="" id="{C6370184-C2F9-487D-745D-C68157C0665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C0090D8E-D02E-548D-0B7C-EC268B8B0AEF}"/>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1322050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411E33D-6C90-6081-3A2B-567598B823E5}"/>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xmlns="" id="{0F5AB877-61D8-612E-2BB8-0A120AB9FF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xmlns="" id="{43BC6B09-41A4-E656-F706-4E07A9A4837B}"/>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5" name="Espaço Reservado para Rodapé 4">
            <a:extLst>
              <a:ext uri="{FF2B5EF4-FFF2-40B4-BE49-F238E27FC236}">
                <a16:creationId xmlns:a16="http://schemas.microsoft.com/office/drawing/2014/main" xmlns="" id="{C9D6F0F9-BE6D-9ABA-1BAE-C77E49A1E6B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D9D4221C-C191-E3F6-8486-DBFC0359D9C9}"/>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2009449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BF33A9B-5DAB-6D2D-E63F-29A13735B372}"/>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1DABF17A-EC26-D7C2-C851-9AE66289256A}"/>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F9E895ED-4EA5-6B59-9B6D-5B4308B1EF27}"/>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1E4C7B7B-DE24-4E89-D2B2-B6F5FCDD0C2D}"/>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6" name="Espaço Reservado para Rodapé 5">
            <a:extLst>
              <a:ext uri="{FF2B5EF4-FFF2-40B4-BE49-F238E27FC236}">
                <a16:creationId xmlns:a16="http://schemas.microsoft.com/office/drawing/2014/main" xmlns="" id="{4197F3D9-304A-B0FD-E6D1-9017131C04C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4ACC8BAA-3FC1-C7CE-41CA-8D91D5BE4649}"/>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1074235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0E98BED-FF8C-B59E-1D29-A78EA9182129}"/>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xmlns="" id="{AD307B4B-AA68-73FD-6DB4-E85509B24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xmlns="" id="{EC33A7A1-0CC7-E56D-1DE2-1912729845A2}"/>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xmlns="" id="{3E127C28-3DEA-6888-FBFD-8E70014CC5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xmlns="" id="{31A7F3A0-26D1-C0D6-55D3-4E046C48F7BF}"/>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xmlns="" id="{BB42C665-A49F-5B3D-E7BF-B9DA41C72387}"/>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8" name="Espaço Reservado para Rodapé 7">
            <a:extLst>
              <a:ext uri="{FF2B5EF4-FFF2-40B4-BE49-F238E27FC236}">
                <a16:creationId xmlns:a16="http://schemas.microsoft.com/office/drawing/2014/main" xmlns="" id="{EDAC9167-A761-2942-414D-14CAA5D8C7B2}"/>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xmlns="" id="{C4544637-D2BC-9F5E-1871-70B78FBC003B}"/>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4254069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6CE033B-49DE-FF29-5EE2-FCFD21BD1714}"/>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xmlns="" id="{9CEE5765-E2AB-5791-1F07-F99D0D0F74B2}"/>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4" name="Espaço Reservado para Rodapé 3">
            <a:extLst>
              <a:ext uri="{FF2B5EF4-FFF2-40B4-BE49-F238E27FC236}">
                <a16:creationId xmlns:a16="http://schemas.microsoft.com/office/drawing/2014/main" xmlns="" id="{7872E490-17F0-12D5-65DB-DEB6A8B89631}"/>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xmlns="" id="{8D6B6533-2774-8D1E-3439-0916303A5FDA}"/>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1109066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xmlns="" id="{66F314F8-19D8-A310-2BBC-0C8605B36B4D}"/>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3" name="Espaço Reservado para Rodapé 2">
            <a:extLst>
              <a:ext uri="{FF2B5EF4-FFF2-40B4-BE49-F238E27FC236}">
                <a16:creationId xmlns:a16="http://schemas.microsoft.com/office/drawing/2014/main" xmlns="" id="{CDE27C9C-3FE6-24F4-3853-8F2F06D995AC}"/>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xmlns="" id="{4C95840C-F638-9DB2-71B3-5DA1639F4948}"/>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250045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0E74354-E119-BA47-8FD8-28C8843ED9CA}"/>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xmlns="" id="{275E32BA-92BE-D907-6326-A0DED94A78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xmlns="" id="{D65AAD0F-8516-C2B3-5165-0AF890668D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128DF74C-253B-9FCC-2833-06CE87B821FC}"/>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6" name="Espaço Reservado para Rodapé 5">
            <a:extLst>
              <a:ext uri="{FF2B5EF4-FFF2-40B4-BE49-F238E27FC236}">
                <a16:creationId xmlns:a16="http://schemas.microsoft.com/office/drawing/2014/main" xmlns="" id="{1FE75B80-A7DB-829F-0DA7-47DA13281A2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2CA0EC13-20E5-5912-A72D-8E8787D62C5B}"/>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131641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215D469-20F7-D14B-ADBA-95560706900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xmlns="" id="{DBE126A7-69C9-42B4-5D95-420D66CEAC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xmlns="" id="{708AD8BA-429A-22E2-195D-D7F1E53165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3BF89E2F-DB7E-58FF-2A20-DC668F77E15B}"/>
              </a:ext>
            </a:extLst>
          </p:cNvPr>
          <p:cNvSpPr>
            <a:spLocks noGrp="1"/>
          </p:cNvSpPr>
          <p:nvPr>
            <p:ph type="dt" sz="half" idx="10"/>
          </p:nvPr>
        </p:nvSpPr>
        <p:spPr/>
        <p:txBody>
          <a:bodyPr/>
          <a:lstStyle/>
          <a:p>
            <a:fld id="{3E2D1540-9641-4A23-A880-AE6F05DA0F2D}" type="datetimeFigureOut">
              <a:rPr lang="pt-BR" smtClean="0"/>
              <a:t>20/03/2025</a:t>
            </a:fld>
            <a:endParaRPr lang="pt-BR"/>
          </a:p>
        </p:txBody>
      </p:sp>
      <p:sp>
        <p:nvSpPr>
          <p:cNvPr id="6" name="Espaço Reservado para Rodapé 5">
            <a:extLst>
              <a:ext uri="{FF2B5EF4-FFF2-40B4-BE49-F238E27FC236}">
                <a16:creationId xmlns:a16="http://schemas.microsoft.com/office/drawing/2014/main" xmlns="" id="{7662C8D3-AF78-8E1F-AD42-56613ACE83D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784640A2-9D82-BA50-B99C-66C4018F5A3A}"/>
              </a:ext>
            </a:extLst>
          </p:cNvPr>
          <p:cNvSpPr>
            <a:spLocks noGrp="1"/>
          </p:cNvSpPr>
          <p:nvPr>
            <p:ph type="sldNum" sz="quarter" idx="12"/>
          </p:nvPr>
        </p:nvSpPr>
        <p:spPr/>
        <p:txBody>
          <a:bodyPr/>
          <a:lstStyle/>
          <a:p>
            <a:fld id="{586506C1-5D50-4F8C-8C3A-B8B1BF9A74E7}" type="slidenum">
              <a:rPr lang="pt-BR" smtClean="0"/>
              <a:t>‹nº›</a:t>
            </a:fld>
            <a:endParaRPr lang="pt-BR"/>
          </a:p>
        </p:txBody>
      </p:sp>
    </p:spTree>
    <p:extLst>
      <p:ext uri="{BB962C8B-B14F-4D97-AF65-F5344CB8AC3E}">
        <p14:creationId xmlns:p14="http://schemas.microsoft.com/office/powerpoint/2010/main" val="181358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8AD813E7-9305-A8A9-130B-4CA345EE0F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0D5077CB-AF98-E012-C875-680AA54083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EB40B34A-183A-A3E3-FEFB-21B8A4F18D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2D1540-9641-4A23-A880-AE6F05DA0F2D}" type="datetimeFigureOut">
              <a:rPr lang="pt-BR" smtClean="0"/>
              <a:t>20/03/2025</a:t>
            </a:fld>
            <a:endParaRPr lang="pt-BR"/>
          </a:p>
        </p:txBody>
      </p:sp>
      <p:sp>
        <p:nvSpPr>
          <p:cNvPr id="5" name="Espaço Reservado para Rodapé 4">
            <a:extLst>
              <a:ext uri="{FF2B5EF4-FFF2-40B4-BE49-F238E27FC236}">
                <a16:creationId xmlns:a16="http://schemas.microsoft.com/office/drawing/2014/main" xmlns="" id="{EEC84481-3088-74B5-52AF-6A7FE3322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xmlns="" id="{EF3086C7-4C6E-6208-7A9F-351599AF1E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506C1-5D50-4F8C-8C3A-B8B1BF9A74E7}" type="slidenum">
              <a:rPr lang="pt-BR" smtClean="0"/>
              <a:t>‹nº›</a:t>
            </a:fld>
            <a:endParaRPr lang="pt-BR"/>
          </a:p>
        </p:txBody>
      </p:sp>
    </p:spTree>
    <p:extLst>
      <p:ext uri="{BB962C8B-B14F-4D97-AF65-F5344CB8AC3E}">
        <p14:creationId xmlns:p14="http://schemas.microsoft.com/office/powerpoint/2010/main" val="1023341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a:extLst>
              <a:ext uri="{FF2B5EF4-FFF2-40B4-BE49-F238E27FC236}">
                <a16:creationId xmlns:a16="http://schemas.microsoft.com/office/drawing/2014/main" xmlns="" id="{58E6E225-7C4D-139B-6E52-505BB6E2541E}"/>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5" name="AutoShape 4">
            <a:extLst>
              <a:ext uri="{FF2B5EF4-FFF2-40B4-BE49-F238E27FC236}">
                <a16:creationId xmlns:a16="http://schemas.microsoft.com/office/drawing/2014/main" xmlns="" id="{FFC7DE83-095F-CD62-DF6E-4A46F34ECA75}"/>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6" name="Imagem 5">
            <a:extLst>
              <a:ext uri="{FF2B5EF4-FFF2-40B4-BE49-F238E27FC236}">
                <a16:creationId xmlns:a16="http://schemas.microsoft.com/office/drawing/2014/main" xmlns="" id="{3B9C58A7-956C-3A5E-8E84-198A6023C108}"/>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867604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77E4FBDB-B28E-F0D4-1203-4B1D8C5342C5}"/>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AB016D4C-F2D9-48B7-136D-5CE0A6B0A2D2}"/>
              </a:ext>
            </a:extLst>
          </p:cNvPr>
          <p:cNvSpPr>
            <a:spLocks noGrp="1"/>
          </p:cNvSpPr>
          <p:nvPr>
            <p:ph type="title"/>
          </p:nvPr>
        </p:nvSpPr>
        <p:spPr>
          <a:xfrm>
            <a:off x="838200" y="681037"/>
            <a:ext cx="10515600" cy="1009651"/>
          </a:xfrm>
        </p:spPr>
        <p:txBody>
          <a:bodyPr/>
          <a:lstStyle/>
          <a:p>
            <a:r>
              <a:rPr lang="pt-BR" b="1" dirty="0" smtClean="0">
                <a:solidFill>
                  <a:schemeClr val="accent2"/>
                </a:solidFill>
                <a:cs typeface="Arial" panose="020B0604020202020204" pitchFamily="34" charset="0"/>
              </a:rPr>
              <a:t>LIMITES QUANTITATIVOS E QUALITATIVOS</a:t>
            </a:r>
            <a:endParaRPr lang="pt-BR" b="1" dirty="0">
              <a:solidFill>
                <a:schemeClr val="accent2"/>
              </a:solidFill>
              <a:latin typeface="+mn-lt"/>
            </a:endParaRPr>
          </a:p>
        </p:txBody>
      </p:sp>
      <p:sp>
        <p:nvSpPr>
          <p:cNvPr id="4" name="Espaço Reservado para Conteúdo 3">
            <a:extLst>
              <a:ext uri="{FF2B5EF4-FFF2-40B4-BE49-F238E27FC236}">
                <a16:creationId xmlns:a16="http://schemas.microsoft.com/office/drawing/2014/main" xmlns="" id="{524A5764-C405-233D-DDAA-DFFBB89B454E}"/>
              </a:ext>
            </a:extLst>
          </p:cNvPr>
          <p:cNvSpPr>
            <a:spLocks noGrp="1"/>
          </p:cNvSpPr>
          <p:nvPr>
            <p:ph idx="1"/>
          </p:nvPr>
        </p:nvSpPr>
        <p:spPr/>
        <p:txBody>
          <a:bodyPr>
            <a:normAutofit/>
          </a:bodyPr>
          <a:lstStyle/>
          <a:p>
            <a:pPr marL="0" indent="0" algn="just">
              <a:lnSpc>
                <a:spcPct val="150000"/>
              </a:lnSpc>
              <a:buNone/>
            </a:pPr>
            <a:r>
              <a:rPr lang="pt-BR" sz="2400" dirty="0"/>
              <a:t>	Os limites quantitativos são: 50% da ata de registro de preços (art. 86,§4º da NLLC) </a:t>
            </a:r>
            <a:r>
              <a:rPr lang="pt-BR" sz="2400" dirty="0" smtClean="0"/>
              <a:t>e até </a:t>
            </a:r>
            <a:r>
              <a:rPr lang="pt-BR" sz="2400" dirty="0"/>
              <a:t>o dobro de cada item (art. 86,§5º da NLLC). Tais quantitativos dependem de prévia anuência dos "donos do carro" (fornecedor e órgão gerenciador, art. 86,§2º, III da NLLC). O motivo da imperiosa necessidade da anuência dupla já foi </a:t>
            </a:r>
            <a:r>
              <a:rPr lang="pt-BR" sz="2400" dirty="0" smtClean="0"/>
              <a:t>mencionado. </a:t>
            </a:r>
            <a:endParaRPr lang="pt-BR" sz="2400" dirty="0"/>
          </a:p>
        </p:txBody>
      </p:sp>
    </p:spTree>
    <p:extLst>
      <p:ext uri="{BB962C8B-B14F-4D97-AF65-F5344CB8AC3E}">
        <p14:creationId xmlns:p14="http://schemas.microsoft.com/office/powerpoint/2010/main" val="1376821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97A7AA9B-032A-89B7-2286-08337FD73A48}"/>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1E38E324-A9E0-757B-5612-42A24768223D}"/>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LIMITES </a:t>
            </a:r>
            <a:r>
              <a:rPr lang="pt-BR" b="1" dirty="0" smtClean="0">
                <a:solidFill>
                  <a:schemeClr val="accent2"/>
                </a:solidFill>
                <a:cs typeface="Arial" panose="020B0604020202020204" pitchFamily="34" charset="0"/>
              </a:rPr>
              <a:t>QUANTITATIVOS E QUALITATIVOS</a:t>
            </a:r>
            <a:endParaRPr lang="pt-BR" b="1" dirty="0">
              <a:solidFill>
                <a:schemeClr val="accent2"/>
              </a:solidFill>
              <a:latin typeface="+mn-lt"/>
            </a:endParaRPr>
          </a:p>
        </p:txBody>
      </p:sp>
      <p:sp>
        <p:nvSpPr>
          <p:cNvPr id="4" name="Espaço Reservado para Conteúdo 3">
            <a:extLst>
              <a:ext uri="{FF2B5EF4-FFF2-40B4-BE49-F238E27FC236}">
                <a16:creationId xmlns:a16="http://schemas.microsoft.com/office/drawing/2014/main" xmlns="" id="{FACF92F9-D45E-BBD4-5DBF-61D448AC99E3}"/>
              </a:ext>
            </a:extLst>
          </p:cNvPr>
          <p:cNvSpPr>
            <a:spLocks noGrp="1"/>
          </p:cNvSpPr>
          <p:nvPr>
            <p:ph idx="1"/>
          </p:nvPr>
        </p:nvSpPr>
        <p:spPr/>
        <p:txBody>
          <a:bodyPr>
            <a:normAutofit lnSpcReduction="10000"/>
          </a:bodyPr>
          <a:lstStyle/>
          <a:p>
            <a:pPr marL="0" indent="0" algn="just">
              <a:lnSpc>
                <a:spcPct val="150000"/>
              </a:lnSpc>
              <a:buNone/>
            </a:pPr>
            <a:r>
              <a:rPr lang="pt-BR" sz="2400" dirty="0"/>
              <a:t>	O limite quantitativo cede espaço quando o objeto da "carona" for qualitativamente relevante. A relevância qualitativa que afasta o limite quantitativo está prevista no artigo 86,§7º na hipótese de aquisição emergencial de medicamentos e material médico-hospitalar. O afastamento do limite quantitativo não afasta, porém, a necessidade de anuência dos "donos do carro" (órgão gerenciador e fornecedor, art. 86,§2, III) já que não seria admissível fornecimento fisicamente impossível por parte do fornecedor nem a mera transferência do problema de um ente político para outro</a:t>
            </a:r>
            <a:r>
              <a:rPr lang="pt-BR" sz="2400" dirty="0" smtClean="0"/>
              <a:t>. </a:t>
            </a:r>
            <a:endParaRPr lang="pt-BR" sz="2400" dirty="0"/>
          </a:p>
        </p:txBody>
      </p:sp>
    </p:spTree>
    <p:extLst>
      <p:ext uri="{BB962C8B-B14F-4D97-AF65-F5344CB8AC3E}">
        <p14:creationId xmlns:p14="http://schemas.microsoft.com/office/powerpoint/2010/main" val="4135515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9D64E439-595D-357A-6E19-5CC872D21AA6}"/>
              </a:ext>
            </a:extLst>
          </p:cNvPr>
          <p:cNvPicPr>
            <a:picLocks noChangeAspect="1"/>
          </p:cNvPicPr>
          <p:nvPr/>
        </p:nvPicPr>
        <p:blipFill>
          <a:blip r:embed="rId2"/>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xmlns="" id="{A47C4BA5-5408-18FA-CBFA-74A62993B4F5}"/>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LIMITES </a:t>
            </a:r>
            <a:r>
              <a:rPr lang="pt-BR" b="1" dirty="0" smtClean="0">
                <a:solidFill>
                  <a:schemeClr val="accent2"/>
                </a:solidFill>
                <a:cs typeface="Arial" panose="020B0604020202020204" pitchFamily="34" charset="0"/>
              </a:rPr>
              <a:t>QUANTITATIVOS E QUALITATIVOS</a:t>
            </a:r>
            <a:endParaRPr lang="pt-BR" dirty="0"/>
          </a:p>
        </p:txBody>
      </p:sp>
      <p:sp>
        <p:nvSpPr>
          <p:cNvPr id="3" name="Espaço Reservado para Conteúdo 2">
            <a:extLst>
              <a:ext uri="{FF2B5EF4-FFF2-40B4-BE49-F238E27FC236}">
                <a16:creationId xmlns:a16="http://schemas.microsoft.com/office/drawing/2014/main" xmlns="" id="{015023AF-C594-9FB4-1074-18F665A9F2B5}"/>
              </a:ext>
            </a:extLst>
          </p:cNvPr>
          <p:cNvSpPr>
            <a:spLocks noGrp="1"/>
          </p:cNvSpPr>
          <p:nvPr>
            <p:ph idx="1"/>
          </p:nvPr>
        </p:nvSpPr>
        <p:spPr/>
        <p:txBody>
          <a:bodyPr>
            <a:normAutofit/>
          </a:bodyPr>
          <a:lstStyle/>
          <a:p>
            <a:pPr marL="0" indent="0" algn="just">
              <a:lnSpc>
                <a:spcPct val="150000"/>
              </a:lnSpc>
              <a:buNone/>
            </a:pPr>
            <a:r>
              <a:rPr lang="pt-BR" sz="2400" dirty="0"/>
              <a:t>	A </a:t>
            </a:r>
            <a:r>
              <a:rPr lang="pt-BR" sz="2400" dirty="0" smtClean="0"/>
              <a:t>diferença é </a:t>
            </a:r>
            <a:r>
              <a:rPr lang="pt-BR" sz="2400" dirty="0"/>
              <a:t>que os "donos do carro" tem, a princípio, um dever de aceitação desta carona qualitativa e a recusa deve ser devidamente fundamentada já que a previsão envolve situação emergencial que, por definição, envolve perigo de paralisação de serviços e segurança de pessoas e/ou </a:t>
            </a:r>
            <a:r>
              <a:rPr lang="pt-BR" sz="2400" dirty="0" smtClean="0"/>
              <a:t>bens. </a:t>
            </a:r>
            <a:endParaRPr lang="pt-BR" sz="2400" dirty="0"/>
          </a:p>
        </p:txBody>
      </p:sp>
    </p:spTree>
    <p:extLst>
      <p:ext uri="{BB962C8B-B14F-4D97-AF65-F5344CB8AC3E}">
        <p14:creationId xmlns:p14="http://schemas.microsoft.com/office/powerpoint/2010/main" val="153559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D6735479-ED25-50BD-F05D-2111899FD2E5}"/>
              </a:ext>
            </a:extLst>
          </p:cNvPr>
          <p:cNvPicPr>
            <a:picLocks noChangeAspect="1"/>
          </p:cNvPicPr>
          <p:nvPr/>
        </p:nvPicPr>
        <p:blipFill>
          <a:blip r:embed="rId2"/>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xmlns="" id="{73F466A0-48BC-7353-8405-7D834F5FDCBD}"/>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LIMITES QUANTITATIVOS E QUALITATIVOS</a:t>
            </a:r>
            <a:endParaRPr lang="pt-BR" b="1" dirty="0">
              <a:solidFill>
                <a:schemeClr val="accent2"/>
              </a:solidFill>
              <a:latin typeface="+mn-lt"/>
            </a:endParaRPr>
          </a:p>
        </p:txBody>
      </p:sp>
      <p:sp>
        <p:nvSpPr>
          <p:cNvPr id="3" name="Espaço Reservado para Conteúdo 2">
            <a:extLst>
              <a:ext uri="{FF2B5EF4-FFF2-40B4-BE49-F238E27FC236}">
                <a16:creationId xmlns:a16="http://schemas.microsoft.com/office/drawing/2014/main" xmlns="" id="{13A24E01-32FC-5758-3452-CDFEE1675FE0}"/>
              </a:ext>
            </a:extLst>
          </p:cNvPr>
          <p:cNvSpPr>
            <a:spLocks noGrp="1"/>
          </p:cNvSpPr>
          <p:nvPr>
            <p:ph idx="1"/>
          </p:nvPr>
        </p:nvSpPr>
        <p:spPr/>
        <p:txBody>
          <a:bodyPr>
            <a:normAutofit/>
          </a:bodyPr>
          <a:lstStyle/>
          <a:p>
            <a:pPr marL="0" indent="0" algn="just">
              <a:lnSpc>
                <a:spcPct val="150000"/>
              </a:lnSpc>
              <a:buNone/>
            </a:pPr>
            <a:r>
              <a:rPr lang="pt-BR" sz="2400" dirty="0"/>
              <a:t>	Mesmo na carona que "a princípio" não teria limite quantitativo, esse limite acaba existindo (implicitamente) pois não se pode exigir o fornecimento de produto/serviço </a:t>
            </a:r>
            <a:r>
              <a:rPr lang="pt-BR" sz="2400" dirty="0" smtClean="0"/>
              <a:t>impossível </a:t>
            </a:r>
            <a:r>
              <a:rPr lang="pt-BR" sz="2400" dirty="0"/>
              <a:t>de ser fornecido por questões da física e não do direito</a:t>
            </a:r>
            <a:r>
              <a:rPr lang="pt-BR" sz="2400" dirty="0" smtClean="0"/>
              <a:t>.</a:t>
            </a:r>
          </a:p>
          <a:p>
            <a:pPr marL="0" indent="0" algn="just">
              <a:lnSpc>
                <a:spcPct val="150000"/>
              </a:lnSpc>
              <a:buNone/>
            </a:pPr>
            <a:r>
              <a:rPr lang="pt-BR" sz="2400" dirty="0"/>
              <a:t>	O direito não pode "revogar" a lei da gravidade tampouco a lei da oferta e procura nem mudar o conceito de existência material de bens e/ou serviços</a:t>
            </a:r>
            <a:r>
              <a:rPr lang="pt-BR" sz="2400" dirty="0" smtClean="0"/>
              <a:t>.</a:t>
            </a:r>
          </a:p>
          <a:p>
            <a:pPr marL="0" indent="0" algn="just">
              <a:lnSpc>
                <a:spcPct val="150000"/>
              </a:lnSpc>
              <a:buNone/>
            </a:pPr>
            <a:r>
              <a:rPr lang="pt-BR" sz="2400" dirty="0"/>
              <a:t>	</a:t>
            </a:r>
            <a:r>
              <a:rPr lang="pt-BR" sz="2400" dirty="0" smtClean="0"/>
              <a:t>A </a:t>
            </a:r>
            <a:r>
              <a:rPr lang="pt-BR" sz="2400" dirty="0"/>
              <a:t>anuência dupla existe no sentido de respeitar a reserva do possível por parte do fornecedor e do órgão gerenciador</a:t>
            </a:r>
            <a:r>
              <a:rPr lang="pt-BR" sz="2400" dirty="0" smtClean="0"/>
              <a:t>. </a:t>
            </a:r>
            <a:endParaRPr lang="pt-BR" sz="2400" dirty="0"/>
          </a:p>
        </p:txBody>
      </p:sp>
    </p:spTree>
    <p:extLst>
      <p:ext uri="{BB962C8B-B14F-4D97-AF65-F5344CB8AC3E}">
        <p14:creationId xmlns:p14="http://schemas.microsoft.com/office/powerpoint/2010/main" val="1623054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5BCF71A4-5E06-3AC6-EC21-A42148B71728}"/>
              </a:ext>
            </a:extLst>
          </p:cNvPr>
          <p:cNvPicPr>
            <a:picLocks noChangeAspect="1"/>
          </p:cNvPicPr>
          <p:nvPr/>
        </p:nvPicPr>
        <p:blipFill>
          <a:blip r:embed="rId2"/>
          <a:stretch>
            <a:fillRect/>
          </a:stretch>
        </p:blipFill>
        <p:spPr>
          <a:xfrm>
            <a:off x="0" y="0"/>
            <a:ext cx="12192000" cy="6858000"/>
          </a:xfrm>
          <a:prstGeom prst="rect">
            <a:avLst/>
          </a:prstGeom>
        </p:spPr>
      </p:pic>
      <p:sp>
        <p:nvSpPr>
          <p:cNvPr id="5" name="Título 4">
            <a:extLst>
              <a:ext uri="{FF2B5EF4-FFF2-40B4-BE49-F238E27FC236}">
                <a16:creationId xmlns:a16="http://schemas.microsoft.com/office/drawing/2014/main" xmlns="" id="{FF7A7BD2-68A0-892B-D2CC-D8FA1175939C}"/>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LIMITES QUANTITATIVOS E QUALITATIVOS</a:t>
            </a:r>
            <a:endParaRPr lang="pt-BR" b="1" dirty="0">
              <a:solidFill>
                <a:schemeClr val="accent2"/>
              </a:solidFill>
              <a:latin typeface="+mn-lt"/>
            </a:endParaRPr>
          </a:p>
        </p:txBody>
      </p:sp>
      <p:sp>
        <p:nvSpPr>
          <p:cNvPr id="6" name="Espaço Reservado para Conteúdo 5">
            <a:extLst>
              <a:ext uri="{FF2B5EF4-FFF2-40B4-BE49-F238E27FC236}">
                <a16:creationId xmlns:a16="http://schemas.microsoft.com/office/drawing/2014/main" xmlns="" id="{EB45FC86-72DC-39C2-A847-E0041AEEABCA}"/>
              </a:ext>
            </a:extLst>
          </p:cNvPr>
          <p:cNvSpPr>
            <a:spLocks noGrp="1"/>
          </p:cNvSpPr>
          <p:nvPr>
            <p:ph idx="1"/>
          </p:nvPr>
        </p:nvSpPr>
        <p:spPr/>
        <p:txBody>
          <a:bodyPr>
            <a:normAutofit/>
          </a:bodyPr>
          <a:lstStyle/>
          <a:p>
            <a:pPr marL="0" indent="0" algn="just">
              <a:lnSpc>
                <a:spcPct val="150000"/>
              </a:lnSpc>
              <a:buNone/>
            </a:pPr>
            <a:r>
              <a:rPr lang="pt-BR" dirty="0"/>
              <a:t>	A novidade digna de registo ocorreu no final do ano de 2023 com a publicação da lei federal 14.770 que criou a figura da "carona horizontal" até então não prevista na lei federal 14.133/21</a:t>
            </a:r>
            <a:r>
              <a:rPr lang="pt-BR" dirty="0" smtClean="0"/>
              <a:t>. Desta </a:t>
            </a:r>
            <a:r>
              <a:rPr lang="pt-BR" dirty="0"/>
              <a:t>forma os municípios podem "pegar carona" entre si e, da mesma forma, entes estaduais e federais dentro mesmo âmbito federativo</a:t>
            </a:r>
            <a:r>
              <a:rPr lang="pt-BR" dirty="0" smtClean="0"/>
              <a:t>. </a:t>
            </a:r>
            <a:endParaRPr lang="pt-BR" dirty="0"/>
          </a:p>
        </p:txBody>
      </p:sp>
    </p:spTree>
    <p:extLst>
      <p:ext uri="{BB962C8B-B14F-4D97-AF65-F5344CB8AC3E}">
        <p14:creationId xmlns:p14="http://schemas.microsoft.com/office/powerpoint/2010/main" val="4136720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678873"/>
            <a:ext cx="10515600" cy="1011815"/>
          </a:xfrm>
        </p:spPr>
        <p:txBody>
          <a:bodyPr/>
          <a:lstStyle/>
          <a:p>
            <a:r>
              <a:rPr lang="pt-BR" b="1" dirty="0">
                <a:solidFill>
                  <a:schemeClr val="accent2"/>
                </a:solidFill>
                <a:cs typeface="Arial" panose="020B0604020202020204" pitchFamily="34" charset="0"/>
              </a:rPr>
              <a:t>LIMITES QUANTITATIVOS E QUALITATIVOS</a:t>
            </a:r>
            <a:endParaRPr lang="pt-BR" dirty="0"/>
          </a:p>
        </p:txBody>
      </p:sp>
      <p:sp>
        <p:nvSpPr>
          <p:cNvPr id="6" name="Espaço Reservado para Conteúdo 5"/>
          <p:cNvSpPr>
            <a:spLocks noGrp="1"/>
          </p:cNvSpPr>
          <p:nvPr>
            <p:ph idx="1"/>
          </p:nvPr>
        </p:nvSpPr>
        <p:spPr/>
        <p:txBody>
          <a:bodyPr/>
          <a:lstStyle/>
          <a:p>
            <a:pPr marL="0" indent="0" algn="just">
              <a:lnSpc>
                <a:spcPct val="150000"/>
              </a:lnSpc>
              <a:buNone/>
            </a:pPr>
            <a:r>
              <a:rPr lang="pt-BR" dirty="0"/>
              <a:t>	A carona em verticalidade ascendente já tinha previsão na lei federal 14.133/21  como decorrência hermenêutica da regra da carona compulsória na transferência de valores que é feita "de cima para baixo" e, consequentemente, a carona é feita de "baixo para cima". Logo, a carona que pode ser exigida na transferência de valores, pode ser autorizada </a:t>
            </a:r>
            <a:r>
              <a:rPr lang="pt-BR" dirty="0" smtClean="0"/>
              <a:t>em outras</a:t>
            </a:r>
            <a:r>
              <a:rPr lang="pt-BR" dirty="0" smtClean="0"/>
              <a:t> </a:t>
            </a:r>
            <a:r>
              <a:rPr lang="pt-BR" dirty="0"/>
              <a:t>hipóteses</a:t>
            </a:r>
            <a:r>
              <a:rPr lang="pt-BR" dirty="0" smtClean="0"/>
              <a:t>. </a:t>
            </a:r>
            <a:endParaRPr lang="pt-BR" dirty="0"/>
          </a:p>
        </p:txBody>
      </p:sp>
    </p:spTree>
    <p:extLst>
      <p:ext uri="{BB962C8B-B14F-4D97-AF65-F5344CB8AC3E}">
        <p14:creationId xmlns:p14="http://schemas.microsoft.com/office/powerpoint/2010/main" val="2514138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06582"/>
            <a:ext cx="10515600" cy="984106"/>
          </a:xfrm>
        </p:spPr>
        <p:txBody>
          <a:bodyPr/>
          <a:lstStyle/>
          <a:p>
            <a:r>
              <a:rPr lang="pt-BR" b="1" dirty="0" smtClean="0">
                <a:solidFill>
                  <a:schemeClr val="accent2"/>
                </a:solidFill>
                <a:cs typeface="Arial" panose="020B0604020202020204" pitchFamily="34" charset="0"/>
              </a:rPr>
              <a:t>GERENCIADOR</a:t>
            </a:r>
            <a:endParaRPr lang="pt-BR" dirty="0"/>
          </a:p>
        </p:txBody>
      </p:sp>
      <p:sp>
        <p:nvSpPr>
          <p:cNvPr id="6" name="Espaço Reservado para Conteúdo 5"/>
          <p:cNvSpPr>
            <a:spLocks noGrp="1"/>
          </p:cNvSpPr>
          <p:nvPr>
            <p:ph idx="1"/>
          </p:nvPr>
        </p:nvSpPr>
        <p:spPr/>
        <p:txBody>
          <a:bodyPr>
            <a:normAutofit fontScale="92500" lnSpcReduction="20000"/>
          </a:bodyPr>
          <a:lstStyle/>
          <a:p>
            <a:pPr marL="0" indent="0" algn="just">
              <a:lnSpc>
                <a:spcPct val="150000"/>
              </a:lnSpc>
              <a:buNone/>
            </a:pPr>
            <a:r>
              <a:rPr lang="pt-BR" dirty="0" smtClean="0"/>
              <a:t>	</a:t>
            </a:r>
            <a:r>
              <a:rPr lang="pt-BR" dirty="0"/>
              <a:t>O Órgão Gerenciador é aquele que gerencia, ou seja, que conduz a licitação na íntegra, com a instauração do respectivo processo administrativo, realização de pesquisa de preços de mercado, abertura de Intenção de Registro de Preços (notadamente, em âmbito Federal), inclusão dos Órgão que mostrarem interesse em participar do certame, publicação do Edital, recebimento das propostas, abertura dos envelopes, etc. Enfim, é o Órgão licitante interessado em contratar e que, por esta razão, realiza o certame.</a:t>
            </a:r>
          </a:p>
        </p:txBody>
      </p:sp>
    </p:spTree>
    <p:extLst>
      <p:ext uri="{BB962C8B-B14F-4D97-AF65-F5344CB8AC3E}">
        <p14:creationId xmlns:p14="http://schemas.microsoft.com/office/powerpoint/2010/main" val="2090253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20436"/>
            <a:ext cx="10515600" cy="970252"/>
          </a:xfrm>
        </p:spPr>
        <p:txBody>
          <a:bodyPr/>
          <a:lstStyle/>
          <a:p>
            <a:r>
              <a:rPr lang="pt-BR" b="1" dirty="0" smtClean="0">
                <a:solidFill>
                  <a:schemeClr val="accent2"/>
                </a:solidFill>
                <a:cs typeface="Arial" panose="020B0604020202020204" pitchFamily="34" charset="0"/>
              </a:rPr>
              <a:t>PARTICIPANTE</a:t>
            </a:r>
            <a:endParaRPr lang="pt-BR" dirty="0"/>
          </a:p>
        </p:txBody>
      </p:sp>
      <p:sp>
        <p:nvSpPr>
          <p:cNvPr id="6" name="Espaço Reservado para Conteúdo 5"/>
          <p:cNvSpPr>
            <a:spLocks noGrp="1"/>
          </p:cNvSpPr>
          <p:nvPr>
            <p:ph idx="1"/>
          </p:nvPr>
        </p:nvSpPr>
        <p:spPr/>
        <p:txBody>
          <a:bodyPr>
            <a:normAutofit/>
          </a:bodyPr>
          <a:lstStyle/>
          <a:p>
            <a:pPr marL="0" indent="0" algn="just">
              <a:lnSpc>
                <a:spcPct val="150000"/>
              </a:lnSpc>
              <a:buNone/>
            </a:pPr>
            <a:r>
              <a:rPr lang="pt-BR" sz="2300" dirty="0" smtClean="0"/>
              <a:t>	</a:t>
            </a:r>
            <a:r>
              <a:rPr lang="pt-BR" sz="2300" dirty="0"/>
              <a:t>O Órgão Participante, como o próprio nome diz, participa dos procedimentos iniciais da licitação, auxilia na pesquisa de mercado (feita anteriormente à publicação do Edital), envia a sua demanda e justificativa ao Órgão Gerenciador, entre outros. Com a homologação do certame, o Órgão Participante integra a Ata de Registro de Preços e nesse sentido é importante a empresa licitante ou fornecedor sempre se atentarem ao fato de que, caso tenha êxito na disputa pelo objeto da licitação, deverá fazer a entrega de mercadorias ou a prestação de serviços tanto no endereço do Órgão Participante quanto no endereço do Órgão Gerenciador. </a:t>
            </a:r>
          </a:p>
        </p:txBody>
      </p:sp>
    </p:spTree>
    <p:extLst>
      <p:ext uri="{BB962C8B-B14F-4D97-AF65-F5344CB8AC3E}">
        <p14:creationId xmlns:p14="http://schemas.microsoft.com/office/powerpoint/2010/main" val="1613701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692727"/>
            <a:ext cx="10515600" cy="997961"/>
          </a:xfrm>
        </p:spPr>
        <p:txBody>
          <a:bodyPr/>
          <a:lstStyle/>
          <a:p>
            <a:r>
              <a:rPr lang="pt-BR" b="1" dirty="0">
                <a:solidFill>
                  <a:schemeClr val="accent2"/>
                </a:solidFill>
                <a:cs typeface="Arial" panose="020B0604020202020204" pitchFamily="34" charset="0"/>
              </a:rPr>
              <a:t>PARTICIPANTE</a:t>
            </a:r>
            <a:endParaRPr lang="pt-BR" dirty="0"/>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Essa é uma informação importante no momento de formular o preço do bem ou serviço, que será apresentado na proposta ou fase de lances durante a licitação, uma vez que se estará diante de custos relacionados ao frete ou deslocamento. A leitura atenta do Edital de licitação é indispensável para se fazer uma cotação de preços verdadeiramente competitiva¹.</a:t>
            </a:r>
          </a:p>
        </p:txBody>
      </p:sp>
    </p:spTree>
    <p:extLst>
      <p:ext uri="{BB962C8B-B14F-4D97-AF65-F5344CB8AC3E}">
        <p14:creationId xmlns:p14="http://schemas.microsoft.com/office/powerpoint/2010/main" val="1427093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06582"/>
            <a:ext cx="10515600" cy="984106"/>
          </a:xfrm>
        </p:spPr>
        <p:txBody>
          <a:bodyPr/>
          <a:lstStyle/>
          <a:p>
            <a:r>
              <a:rPr lang="pt-BR" b="1" dirty="0" smtClean="0">
                <a:solidFill>
                  <a:schemeClr val="accent2"/>
                </a:solidFill>
                <a:cs typeface="Arial" panose="020B0604020202020204" pitchFamily="34" charset="0"/>
              </a:rPr>
              <a:t>CARONA</a:t>
            </a:r>
            <a:endParaRPr lang="pt-BR" dirty="0"/>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O Órgão não participante ou “Carona” é a entidade ou órgão da Administração Pública alheio ao procedimento licitatório, pois não conduziu nem participou do mesmo, mas que poderá ter interesse em aderir à Ata de Registro de Preços e contratar com o fornecedor favorecido na realização da respectiva licitação. Quando assim o faz, diz-se que o Órgão pegou “carona” na Ata de Registro de Preços.</a:t>
            </a:r>
          </a:p>
        </p:txBody>
      </p:sp>
    </p:spTree>
    <p:extLst>
      <p:ext uri="{BB962C8B-B14F-4D97-AF65-F5344CB8AC3E}">
        <p14:creationId xmlns:p14="http://schemas.microsoft.com/office/powerpoint/2010/main" val="2324984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F8BE478C-EB42-CA68-18A6-A17509EA09FE}"/>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9E8EDD40-EDF7-B2ED-2BCD-AAF6C877565C}"/>
              </a:ext>
            </a:extLst>
          </p:cNvPr>
          <p:cNvSpPr>
            <a:spLocks noGrp="1"/>
          </p:cNvSpPr>
          <p:nvPr>
            <p:ph type="ctrTitle"/>
          </p:nvPr>
        </p:nvSpPr>
        <p:spPr>
          <a:xfrm>
            <a:off x="1524000" y="1122363"/>
            <a:ext cx="9144000" cy="1925637"/>
          </a:xfrm>
        </p:spPr>
        <p:txBody>
          <a:bodyPr/>
          <a:lstStyle/>
          <a:p>
            <a:r>
              <a:rPr lang="pt-BR" b="1" dirty="0" smtClean="0">
                <a:solidFill>
                  <a:schemeClr val="accent2"/>
                </a:solidFill>
                <a:effectLst>
                  <a:outerShdw blurRad="38100" dist="38100" dir="2700000" algn="tl">
                    <a:srgbClr val="000000">
                      <a:alpha val="43137"/>
                    </a:srgbClr>
                  </a:outerShdw>
                </a:effectLst>
                <a:latin typeface="+mn-lt"/>
                <a:cs typeface="Arial" panose="020B0604020202020204" pitchFamily="34" charset="0"/>
              </a:rPr>
              <a:t>CARONA NA NOVA LEI DE LICITAÇÕES</a:t>
            </a:r>
            <a:endParaRPr lang="pt-BR" b="1" dirty="0">
              <a:solidFill>
                <a:schemeClr val="accent2"/>
              </a:solidFill>
              <a:effectLst>
                <a:outerShdw blurRad="38100" dist="38100" dir="2700000" algn="tl">
                  <a:srgbClr val="000000">
                    <a:alpha val="43137"/>
                  </a:srgbClr>
                </a:outerShdw>
              </a:effectLst>
              <a:latin typeface="+mn-lt"/>
              <a:cs typeface="Arial" panose="020B0604020202020204" pitchFamily="34" charset="0"/>
            </a:endParaRPr>
          </a:p>
        </p:txBody>
      </p:sp>
      <p:sp>
        <p:nvSpPr>
          <p:cNvPr id="4" name="Subtítulo 3">
            <a:extLst>
              <a:ext uri="{FF2B5EF4-FFF2-40B4-BE49-F238E27FC236}">
                <a16:creationId xmlns:a16="http://schemas.microsoft.com/office/drawing/2014/main" xmlns="" id="{EEC459C2-CBE7-64E3-9C90-3AB42CD93B8D}"/>
              </a:ext>
            </a:extLst>
          </p:cNvPr>
          <p:cNvSpPr>
            <a:spLocks noGrp="1"/>
          </p:cNvSpPr>
          <p:nvPr>
            <p:ph type="subTitle" idx="1"/>
          </p:nvPr>
        </p:nvSpPr>
        <p:spPr/>
        <p:txBody>
          <a:bodyPr>
            <a:normAutofit/>
          </a:bodyPr>
          <a:lstStyle/>
          <a:p>
            <a:pPr algn="just"/>
            <a:r>
              <a:rPr lang="pt-BR" dirty="0" err="1">
                <a:latin typeface="Times New Roman" panose="02020603050405020304" pitchFamily="18" charset="0"/>
                <a:cs typeface="Times New Roman" panose="02020603050405020304" pitchFamily="18" charset="0"/>
              </a:rPr>
              <a:t>PROFª</a:t>
            </a:r>
            <a:r>
              <a:rPr lang="pt-BR" dirty="0">
                <a:latin typeface="Times New Roman" panose="02020603050405020304" pitchFamily="18" charset="0"/>
                <a:cs typeface="Times New Roman" panose="02020603050405020304" pitchFamily="18" charset="0"/>
              </a:rPr>
              <a:t> JULIANA FIORESE</a:t>
            </a:r>
          </a:p>
          <a:p>
            <a:pPr algn="just"/>
            <a:r>
              <a:rPr lang="pt-BR" dirty="0">
                <a:latin typeface="Times New Roman" panose="02020603050405020304" pitchFamily="18" charset="0"/>
                <a:cs typeface="Times New Roman" panose="02020603050405020304" pitchFamily="18" charset="0"/>
              </a:rPr>
              <a:t>Bacharel em Direito pela PUC-PR, </a:t>
            </a:r>
            <a:r>
              <a:rPr lang="pt-BR" dirty="0" smtClean="0">
                <a:latin typeface="Times New Roman" panose="02020603050405020304" pitchFamily="18" charset="0"/>
                <a:cs typeface="Times New Roman" panose="02020603050405020304" pitchFamily="18" charset="0"/>
              </a:rPr>
              <a:t>assessora </a:t>
            </a:r>
            <a:r>
              <a:rPr lang="pt-BR" dirty="0">
                <a:latin typeface="Times New Roman" panose="02020603050405020304" pitchFamily="18" charset="0"/>
                <a:cs typeface="Times New Roman" panose="02020603050405020304" pitchFamily="18" charset="0"/>
              </a:rPr>
              <a:t>pública na prefeitura de Curitiba há </a:t>
            </a:r>
            <a:r>
              <a:rPr lang="pt-BR" dirty="0" smtClean="0">
                <a:latin typeface="Times New Roman" panose="02020603050405020304" pitchFamily="18" charset="0"/>
                <a:cs typeface="Times New Roman" panose="02020603050405020304" pitchFamily="18" charset="0"/>
              </a:rPr>
              <a:t>16 </a:t>
            </a:r>
            <a:r>
              <a:rPr lang="pt-BR" dirty="0">
                <a:latin typeface="Times New Roman" panose="02020603050405020304" pitchFamily="18" charset="0"/>
                <a:cs typeface="Times New Roman" panose="02020603050405020304" pitchFamily="18" charset="0"/>
              </a:rPr>
              <a:t>anos, especialista em </a:t>
            </a:r>
            <a:r>
              <a:rPr lang="pt-BR" dirty="0" smtClean="0">
                <a:latin typeface="Times New Roman" panose="02020603050405020304" pitchFamily="18" charset="0"/>
                <a:cs typeface="Times New Roman" panose="02020603050405020304" pitchFamily="18" charset="0"/>
              </a:rPr>
              <a:t>Direito Público e Licitações, Contratos </a:t>
            </a:r>
            <a:r>
              <a:rPr lang="pt-BR" dirty="0">
                <a:latin typeface="Times New Roman" panose="02020603050405020304" pitchFamily="18" charset="0"/>
                <a:cs typeface="Times New Roman" panose="02020603050405020304" pitchFamily="18" charset="0"/>
              </a:rPr>
              <a:t>e </a:t>
            </a:r>
            <a:r>
              <a:rPr lang="pt-BR" dirty="0" smtClean="0">
                <a:latin typeface="Times New Roman" panose="02020603050405020304" pitchFamily="18" charset="0"/>
                <a:cs typeface="Times New Roman" panose="02020603050405020304" pitchFamily="18" charset="0"/>
              </a:rPr>
              <a:t>Convênios</a:t>
            </a:r>
            <a:r>
              <a:rPr lang="pt-BR" dirty="0">
                <a:latin typeface="Times New Roman" panose="02020603050405020304" pitchFamily="18" charset="0"/>
                <a:cs typeface="Times New Roman" panose="02020603050405020304" pitchFamily="18" charset="0"/>
              </a:rPr>
              <a:t>. </a:t>
            </a:r>
            <a:endParaRPr lang="pt-BR" dirty="0"/>
          </a:p>
        </p:txBody>
      </p:sp>
    </p:spTree>
    <p:extLst>
      <p:ext uri="{BB962C8B-B14F-4D97-AF65-F5344CB8AC3E}">
        <p14:creationId xmlns:p14="http://schemas.microsoft.com/office/powerpoint/2010/main" val="2840854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06582"/>
            <a:ext cx="10515600" cy="984106"/>
          </a:xfrm>
        </p:spPr>
        <p:txBody>
          <a:bodyPr/>
          <a:lstStyle/>
          <a:p>
            <a:r>
              <a:rPr lang="pt-BR" b="1" dirty="0" smtClean="0">
                <a:solidFill>
                  <a:schemeClr val="accent2"/>
                </a:solidFill>
                <a:cs typeface="Arial" panose="020B0604020202020204" pitchFamily="34" charset="0"/>
              </a:rPr>
              <a:t>REQUISITOS</a:t>
            </a:r>
            <a:endParaRPr lang="pt-BR" dirty="0"/>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Os </a:t>
            </a:r>
            <a:r>
              <a:rPr lang="pt-BR" dirty="0"/>
              <a:t>principais requisitos e formalidades para a adesão a uma ata de registro de preços podem ser assim resumidos</a:t>
            </a:r>
            <a:r>
              <a:rPr lang="pt-BR" dirty="0" smtClean="0"/>
              <a:t>:</a:t>
            </a:r>
          </a:p>
          <a:p>
            <a:pPr marL="0" indent="0" algn="just">
              <a:lnSpc>
                <a:spcPct val="150000"/>
              </a:lnSpc>
              <a:buNone/>
            </a:pPr>
            <a:r>
              <a:rPr lang="pt-BR" dirty="0"/>
              <a:t>	– a ata à qual se pretende aderir deve ter reservado, expressamente, quantitativo para contratações a serem celebradas por órgãos não participantes;</a:t>
            </a:r>
          </a:p>
        </p:txBody>
      </p:sp>
    </p:spTree>
    <p:extLst>
      <p:ext uri="{BB962C8B-B14F-4D97-AF65-F5344CB8AC3E}">
        <p14:creationId xmlns:p14="http://schemas.microsoft.com/office/powerpoint/2010/main" val="625266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06582"/>
            <a:ext cx="10515600" cy="984106"/>
          </a:xfrm>
        </p:spPr>
        <p:txBody>
          <a:bodyPr/>
          <a:lstStyle/>
          <a:p>
            <a:r>
              <a:rPr lang="pt-BR" b="1" dirty="0">
                <a:solidFill>
                  <a:schemeClr val="accent2"/>
                </a:solidFill>
                <a:cs typeface="Arial" panose="020B0604020202020204" pitchFamily="34" charset="0"/>
              </a:rPr>
              <a:t>REQUISITOS</a:t>
            </a:r>
            <a:endParaRPr lang="pt-BR" dirty="0"/>
          </a:p>
        </p:txBody>
      </p:sp>
      <p:sp>
        <p:nvSpPr>
          <p:cNvPr id="6" name="Espaço Reservado para Conteúdo 5"/>
          <p:cNvSpPr>
            <a:spLocks noGrp="1"/>
          </p:cNvSpPr>
          <p:nvPr>
            <p:ph idx="1"/>
          </p:nvPr>
        </p:nvSpPr>
        <p:spPr/>
        <p:txBody>
          <a:bodyPr>
            <a:normAutofit fontScale="92500"/>
          </a:bodyPr>
          <a:lstStyle/>
          <a:p>
            <a:pPr marL="0" indent="0" algn="just">
              <a:lnSpc>
                <a:spcPct val="150000"/>
              </a:lnSpc>
              <a:buNone/>
            </a:pPr>
            <a:r>
              <a:rPr lang="pt-BR" dirty="0"/>
              <a:t>	</a:t>
            </a:r>
            <a:r>
              <a:rPr lang="pt-BR" dirty="0" smtClean="0"/>
              <a:t>– </a:t>
            </a:r>
            <a:r>
              <a:rPr lang="pt-BR" dirty="0"/>
              <a:t>a contratação por adesão requer anuência do órgão gerenciador da ata;</a:t>
            </a:r>
          </a:p>
          <a:p>
            <a:pPr marL="0" indent="0" algn="just">
              <a:lnSpc>
                <a:spcPct val="150000"/>
              </a:lnSpc>
              <a:buNone/>
            </a:pPr>
            <a:r>
              <a:rPr lang="pt-BR" dirty="0" smtClean="0"/>
              <a:t>	– </a:t>
            </a:r>
            <a:r>
              <a:rPr lang="pt-BR" dirty="0"/>
              <a:t>o quantitativo máximo a ser contratado por adesão será indicado pelo órgão gerenciador e não poderá ser superior a 50% dos quantitativos dos itens do instrumento convocatório e registrados na ata de registro de preços para o órgão gerenciador e órgãos participantes;</a:t>
            </a:r>
          </a:p>
          <a:p>
            <a:pPr marL="0" indent="0" algn="just">
              <a:lnSpc>
                <a:spcPct val="150000"/>
              </a:lnSpc>
              <a:buNone/>
            </a:pPr>
            <a:endParaRPr lang="pt-BR" dirty="0"/>
          </a:p>
        </p:txBody>
      </p:sp>
    </p:spTree>
    <p:extLst>
      <p:ext uri="{BB962C8B-B14F-4D97-AF65-F5344CB8AC3E}">
        <p14:creationId xmlns:p14="http://schemas.microsoft.com/office/powerpoint/2010/main" val="2209366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62000"/>
            <a:ext cx="10515600" cy="928688"/>
          </a:xfrm>
        </p:spPr>
        <p:txBody>
          <a:bodyPr/>
          <a:lstStyle/>
          <a:p>
            <a:r>
              <a:rPr lang="pt-BR" b="1" dirty="0">
                <a:solidFill>
                  <a:schemeClr val="accent2"/>
                </a:solidFill>
                <a:cs typeface="Arial" panose="020B0604020202020204" pitchFamily="34" charset="0"/>
              </a:rPr>
              <a:t>REQUISITOS</a:t>
            </a:r>
            <a:endParaRPr lang="pt-BR" dirty="0"/>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 o procedimento de adesão deve ser precedido de planejamento, no qual o órgão não participante demonstre a adequação dos termos e das especificações da ata para atendimento de sua demanda, bem como a compatibilidade dos preços;</a:t>
            </a:r>
          </a:p>
        </p:txBody>
      </p:sp>
    </p:spTree>
    <p:extLst>
      <p:ext uri="{BB962C8B-B14F-4D97-AF65-F5344CB8AC3E}">
        <p14:creationId xmlns:p14="http://schemas.microsoft.com/office/powerpoint/2010/main" val="4212621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734291"/>
            <a:ext cx="10515600" cy="956397"/>
          </a:xfrm>
        </p:spPr>
        <p:txBody>
          <a:bodyPr/>
          <a:lstStyle/>
          <a:p>
            <a:r>
              <a:rPr lang="pt-BR" b="1" dirty="0">
                <a:solidFill>
                  <a:schemeClr val="accent2"/>
                </a:solidFill>
                <a:cs typeface="Arial" panose="020B0604020202020204" pitchFamily="34" charset="0"/>
              </a:rPr>
              <a:t>REQUISITOS</a:t>
            </a:r>
            <a:endParaRPr lang="pt-BR" dirty="0"/>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 as contratações decorrentes de adesão a atas de registro de preços devem ser celebradas em até 90 dias da anuência para adesão expedida pelo órgão gerenciador, observado sempre o prazo de vigência da ata.</a:t>
            </a:r>
          </a:p>
        </p:txBody>
      </p:sp>
    </p:spTree>
    <p:extLst>
      <p:ext uri="{BB962C8B-B14F-4D97-AF65-F5344CB8AC3E}">
        <p14:creationId xmlns:p14="http://schemas.microsoft.com/office/powerpoint/2010/main" val="14159130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7E0C33EC-C789-1CF8-BA3F-515CCD5CA70E}"/>
              </a:ext>
            </a:extLst>
          </p:cNvPr>
          <p:cNvPicPr>
            <a:picLocks noChangeAspect="1"/>
          </p:cNvPicPr>
          <p:nvPr/>
        </p:nvPicPr>
        <p:blipFill>
          <a:blip r:embed="rId2"/>
          <a:stretch>
            <a:fillRect/>
          </a:stretch>
        </p:blipFill>
        <p:spPr>
          <a:xfrm>
            <a:off x="0" y="0"/>
            <a:ext cx="12192000" cy="6858000"/>
          </a:xfrm>
          <a:prstGeom prst="rect">
            <a:avLst/>
          </a:prstGeom>
        </p:spPr>
      </p:pic>
      <p:sp>
        <p:nvSpPr>
          <p:cNvPr id="5" name="Título 4">
            <a:extLst>
              <a:ext uri="{FF2B5EF4-FFF2-40B4-BE49-F238E27FC236}">
                <a16:creationId xmlns:a16="http://schemas.microsoft.com/office/drawing/2014/main" xmlns="" id="{E04B997C-59BB-8D3E-D698-6CEB112DA92D}"/>
              </a:ext>
            </a:extLst>
          </p:cNvPr>
          <p:cNvSpPr>
            <a:spLocks noGrp="1"/>
          </p:cNvSpPr>
          <p:nvPr>
            <p:ph type="title"/>
          </p:nvPr>
        </p:nvSpPr>
        <p:spPr>
          <a:xfrm>
            <a:off x="838200" y="681037"/>
            <a:ext cx="10515600" cy="1009651"/>
          </a:xfrm>
        </p:spPr>
        <p:txBody>
          <a:bodyPr/>
          <a:lstStyle/>
          <a:p>
            <a:r>
              <a:rPr lang="pt-BR" b="1" dirty="0"/>
              <a:t>WHATSAPP – (41) 9 9133-8008</a:t>
            </a:r>
          </a:p>
        </p:txBody>
      </p:sp>
      <p:pic>
        <p:nvPicPr>
          <p:cNvPr id="2" name="Espaço Reservado para Conteúdo 1">
            <a:extLst>
              <a:ext uri="{FF2B5EF4-FFF2-40B4-BE49-F238E27FC236}">
                <a16:creationId xmlns:a16="http://schemas.microsoft.com/office/drawing/2014/main" xmlns="" id="{10DD4821-9FE2-B620-AF74-6381FE4B7F15}"/>
              </a:ext>
            </a:extLst>
          </p:cNvPr>
          <p:cNvPicPr>
            <a:picLocks noGrp="1" noChangeAspect="1"/>
          </p:cNvPicPr>
          <p:nvPr>
            <p:ph idx="1"/>
          </p:nvPr>
        </p:nvPicPr>
        <p:blipFill>
          <a:blip r:embed="rId3"/>
          <a:stretch>
            <a:fillRect/>
          </a:stretch>
        </p:blipFill>
        <p:spPr>
          <a:xfrm>
            <a:off x="2047875" y="2096294"/>
            <a:ext cx="8096250" cy="3810000"/>
          </a:xfrm>
          <a:prstGeom prst="rect">
            <a:avLst/>
          </a:prstGeom>
        </p:spPr>
      </p:pic>
    </p:spTree>
    <p:extLst>
      <p:ext uri="{BB962C8B-B14F-4D97-AF65-F5344CB8AC3E}">
        <p14:creationId xmlns:p14="http://schemas.microsoft.com/office/powerpoint/2010/main" val="4007653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3BA5BE9B-D04A-8C00-1968-E2731FAB905A}"/>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50589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2F3EE676-5063-CEEF-6837-B95B89D16775}"/>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592034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F0B633C7-4BB2-985C-9C29-B0AF4350D7BA}"/>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CE78BFCB-5C51-6A1B-A49E-E765AFD5127B}"/>
              </a:ext>
            </a:extLst>
          </p:cNvPr>
          <p:cNvSpPr>
            <a:spLocks noGrp="1"/>
          </p:cNvSpPr>
          <p:nvPr>
            <p:ph type="title"/>
          </p:nvPr>
        </p:nvSpPr>
        <p:spPr>
          <a:xfrm>
            <a:off x="838200" y="681037"/>
            <a:ext cx="10515600" cy="1009651"/>
          </a:xfrm>
        </p:spPr>
        <p:txBody>
          <a:bodyPr>
            <a:normAutofit/>
          </a:bodyPr>
          <a:lstStyle/>
          <a:p>
            <a:r>
              <a:rPr lang="pt-BR" b="1" dirty="0">
                <a:solidFill>
                  <a:schemeClr val="accent2"/>
                </a:solidFill>
                <a:cs typeface="Arial" panose="020B0604020202020204" pitchFamily="34" charset="0"/>
              </a:rPr>
              <a:t>CHEGADA DA LEI 14.177/23</a:t>
            </a:r>
            <a:endParaRPr lang="pt-BR" b="1" dirty="0">
              <a:solidFill>
                <a:schemeClr val="accent2"/>
              </a:solidFill>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EAC3B2B1-4DBF-3FDA-D5F1-29008CA271CE}"/>
              </a:ext>
            </a:extLst>
          </p:cNvPr>
          <p:cNvSpPr>
            <a:spLocks noGrp="1"/>
          </p:cNvSpPr>
          <p:nvPr>
            <p:ph idx="1"/>
          </p:nvPr>
        </p:nvSpPr>
        <p:spPr/>
        <p:txBody>
          <a:bodyPr>
            <a:normAutofit/>
          </a:bodyPr>
          <a:lstStyle/>
          <a:p>
            <a:pPr marL="0" indent="0" algn="just">
              <a:lnSpc>
                <a:spcPct val="150000"/>
              </a:lnSpc>
              <a:buNone/>
            </a:pPr>
            <a:r>
              <a:rPr lang="pt-BR" sz="2400" b="1" dirty="0" smtClean="0">
                <a:latin typeface="Arial" panose="020B0604020202020204" pitchFamily="34" charset="0"/>
                <a:cs typeface="Arial" panose="020B0604020202020204" pitchFamily="34" charset="0"/>
              </a:rPr>
              <a:t>	- </a:t>
            </a:r>
            <a:r>
              <a:rPr lang="pt-BR" sz="2400" dirty="0" smtClean="0">
                <a:latin typeface="Arial" panose="020B0604020202020204" pitchFamily="34" charset="0"/>
                <a:cs typeface="Arial" panose="020B0604020202020204" pitchFamily="34" charset="0"/>
              </a:rPr>
              <a:t>P</a:t>
            </a:r>
            <a:r>
              <a:rPr lang="pt-BR" sz="2400" dirty="0" smtClean="0"/>
              <a:t>or </a:t>
            </a:r>
            <a:r>
              <a:rPr lang="pt-BR" sz="2400" dirty="0"/>
              <a:t>órgãos e entidades da Administração Pública federal, estadual, distrital e municipal, relativamente a ata de registro de preços de órgão ou entidade gerenciadora federal, estadual ou distrital; </a:t>
            </a:r>
            <a:endParaRPr lang="pt-BR" sz="2400" dirty="0" smtClean="0"/>
          </a:p>
          <a:p>
            <a:pPr marL="0" indent="0" algn="just">
              <a:lnSpc>
                <a:spcPct val="150000"/>
              </a:lnSpc>
              <a:buNone/>
            </a:pPr>
            <a:r>
              <a:rPr lang="pt-BR" sz="2400" b="1" dirty="0">
                <a:latin typeface="Arial" panose="020B0604020202020204" pitchFamily="34" charset="0"/>
                <a:cs typeface="Arial" panose="020B0604020202020204" pitchFamily="34" charset="0"/>
              </a:rPr>
              <a:t>	</a:t>
            </a:r>
            <a:r>
              <a:rPr lang="pt-BR" sz="2400" b="1" dirty="0" smtClean="0">
                <a:latin typeface="Arial" panose="020B0604020202020204" pitchFamily="34" charset="0"/>
                <a:cs typeface="Arial" panose="020B0604020202020204" pitchFamily="34" charset="0"/>
              </a:rPr>
              <a:t>- </a:t>
            </a:r>
            <a:r>
              <a:rPr lang="pt-BR" sz="2400" dirty="0" smtClean="0">
                <a:latin typeface="Arial" panose="020B0604020202020204" pitchFamily="34" charset="0"/>
                <a:cs typeface="Arial" panose="020B0604020202020204" pitchFamily="34" charset="0"/>
              </a:rPr>
              <a:t>O</a:t>
            </a:r>
            <a:r>
              <a:rPr lang="pt-BR" sz="2400" dirty="0" smtClean="0"/>
              <a:t>u por </a:t>
            </a:r>
            <a:r>
              <a:rPr lang="pt-BR" sz="2400" dirty="0"/>
              <a:t>órgãos e entidades da Administração Pública municipal, relativamente a ata de registro de preços de órgão ou entidade gerenciadora municipal, desde que o sistema de registro de preços tenha sido formalizado mediante licitação.</a:t>
            </a:r>
            <a:endParaRPr lang="pt-B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5150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501E61A2-93FE-4B9B-A46D-A9C75EE1063D}"/>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339463AF-CC6F-2A60-B9D3-E4B44E30C738}"/>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CHEGADA DA LEI 14.177/23</a:t>
            </a:r>
            <a:endParaRPr lang="pt-BR" b="1" dirty="0">
              <a:solidFill>
                <a:schemeClr val="accent2"/>
              </a:solidFill>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066E9ACA-81FC-76C6-43AD-701124DC034E}"/>
              </a:ext>
            </a:extLst>
          </p:cNvPr>
          <p:cNvSpPr>
            <a:spLocks noGrp="1"/>
          </p:cNvSpPr>
          <p:nvPr>
            <p:ph idx="1"/>
          </p:nvPr>
        </p:nvSpPr>
        <p:spPr/>
        <p:txBody>
          <a:bodyPr>
            <a:normAutofit/>
          </a:bodyPr>
          <a:lstStyle/>
          <a:p>
            <a:pPr marL="0" indent="0" algn="just">
              <a:lnSpc>
                <a:spcPct val="150000"/>
              </a:lnSpc>
              <a:buNone/>
            </a:pPr>
            <a:r>
              <a:rPr lang="pt-BR" dirty="0" smtClean="0">
                <a:latin typeface="Arial" panose="020B0604020202020204" pitchFamily="34" charset="0"/>
                <a:cs typeface="Arial" panose="020B0604020202020204" pitchFamily="34" charset="0"/>
              </a:rPr>
              <a:t>	</a:t>
            </a:r>
            <a:r>
              <a:rPr lang="pt-BR" dirty="0"/>
              <a:t>O princípio federativo garante aos Municípios autonomia para gerir seus próprios interesses, inclusive na área das contratações públicas. Nesse contexto, a “carona” intermunicipal nas atas de registro de preços deve ser uma opção a ser decidida pelos próprios gestores e administradores locais, dentro dos limites estabelecidos pela legislação pertinente.</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0462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46C08525-9D42-43BB-DD1E-F1706F0A3608}"/>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3871C697-9985-0854-6FF8-6BC9DF66292E}"/>
              </a:ext>
            </a:extLst>
          </p:cNvPr>
          <p:cNvSpPr>
            <a:spLocks noGrp="1"/>
          </p:cNvSpPr>
          <p:nvPr>
            <p:ph type="title"/>
          </p:nvPr>
        </p:nvSpPr>
        <p:spPr>
          <a:xfrm>
            <a:off x="838200" y="681037"/>
            <a:ext cx="10515600" cy="1009651"/>
          </a:xfrm>
        </p:spPr>
        <p:txBody>
          <a:bodyPr/>
          <a:lstStyle/>
          <a:p>
            <a:r>
              <a:rPr lang="pt-BR" b="1" dirty="0" smtClean="0">
                <a:solidFill>
                  <a:schemeClr val="accent2"/>
                </a:solidFill>
                <a:cs typeface="Arial" panose="020B0604020202020204" pitchFamily="34" charset="0"/>
              </a:rPr>
              <a:t>CONCEITUANDO CARONA</a:t>
            </a:r>
            <a:endParaRPr lang="pt-BR" dirty="0">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905DB787-4373-8E32-3A5C-0F2B92E9F701}"/>
              </a:ext>
            </a:extLst>
          </p:cNvPr>
          <p:cNvSpPr>
            <a:spLocks noGrp="1"/>
          </p:cNvSpPr>
          <p:nvPr>
            <p:ph idx="1"/>
          </p:nvPr>
        </p:nvSpPr>
        <p:spPr/>
        <p:txBody>
          <a:bodyPr>
            <a:normAutofit fontScale="92500" lnSpcReduction="10000"/>
          </a:bodyPr>
          <a:lstStyle/>
          <a:p>
            <a:pPr marL="0" indent="0" algn="just" fontAlgn="ctr">
              <a:lnSpc>
                <a:spcPct val="150000"/>
              </a:lnSpc>
              <a:buNone/>
            </a:pPr>
            <a:r>
              <a:rPr lang="pt-BR" sz="2400" i="1" dirty="0">
                <a:latin typeface="Arial" panose="020B0604020202020204" pitchFamily="34" charset="0"/>
                <a:cs typeface="Arial" panose="020B0604020202020204" pitchFamily="34" charset="0"/>
              </a:rPr>
              <a:t>	</a:t>
            </a:r>
            <a:r>
              <a:rPr lang="pt-BR" sz="2400" dirty="0" smtClean="0"/>
              <a:t>A </a:t>
            </a:r>
            <a:r>
              <a:rPr lang="pt-BR" sz="2400" dirty="0"/>
              <a:t>carona é um procedimento que permite que órgãos e entidades da administração pública que não participaram de uma licitação celebrem contratos com base na ata de registro de preços de outro ente. </a:t>
            </a:r>
          </a:p>
          <a:p>
            <a:pPr marL="0" indent="0" algn="just" fontAlgn="ctr">
              <a:lnSpc>
                <a:spcPct val="150000"/>
              </a:lnSpc>
              <a:buNone/>
            </a:pPr>
            <a:r>
              <a:rPr lang="pt-BR" sz="2400" dirty="0" smtClean="0"/>
              <a:t>	Para </a:t>
            </a:r>
            <a:r>
              <a:rPr lang="pt-BR" sz="2400" dirty="0"/>
              <a:t>que a carona seja possível, é preciso que o órgão ou entidade que adere a ela cumpra alguns requisitos, como: Ter disponibilidade orçamentária, </a:t>
            </a:r>
            <a:r>
              <a:rPr lang="pt-BR" sz="2400" dirty="0" smtClean="0"/>
              <a:t>comprovar </a:t>
            </a:r>
            <a:r>
              <a:rPr lang="pt-BR" sz="2400" dirty="0"/>
              <a:t>a vantagem econômica da adesão, </a:t>
            </a:r>
            <a:r>
              <a:rPr lang="pt-BR" sz="2400" dirty="0" smtClean="0"/>
              <a:t>aderir </a:t>
            </a:r>
            <a:r>
              <a:rPr lang="pt-BR" sz="2400" dirty="0"/>
              <a:t>dentro do prazo de validade do edital. </a:t>
            </a:r>
          </a:p>
          <a:p>
            <a:pPr marL="0" indent="0" algn="just">
              <a:lnSpc>
                <a:spcPct val="150000"/>
              </a:lnSpc>
              <a:buNone/>
            </a:pPr>
            <a:r>
              <a:rPr lang="pt-BR" sz="2400" dirty="0" smtClean="0"/>
              <a:t>	A </a:t>
            </a:r>
            <a:r>
              <a:rPr lang="pt-BR" sz="2400" dirty="0"/>
              <a:t>carona pode ser realizada de diferentes formas, como a carona prévia, a carona no caminho e a carona compulsória. </a:t>
            </a:r>
          </a:p>
          <a:p>
            <a:pPr marL="0" indent="0" algn="just">
              <a:lnSpc>
                <a:spcPct val="150000"/>
              </a:lnSpc>
              <a:buNone/>
            </a:pPr>
            <a:endParaRPr lang="pt-BR" sz="2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852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025BCFE4-AEC4-B62D-A4B4-6FA5831B62BA}"/>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1D3B60A5-B1F2-DFE2-D5C0-145C7BA2880C}"/>
              </a:ext>
            </a:extLst>
          </p:cNvPr>
          <p:cNvSpPr>
            <a:spLocks noGrp="1"/>
          </p:cNvSpPr>
          <p:nvPr>
            <p:ph type="title"/>
          </p:nvPr>
        </p:nvSpPr>
        <p:spPr>
          <a:xfrm>
            <a:off x="838200" y="681037"/>
            <a:ext cx="10515600" cy="1009651"/>
          </a:xfrm>
        </p:spPr>
        <p:txBody>
          <a:bodyPr/>
          <a:lstStyle/>
          <a:p>
            <a:r>
              <a:rPr lang="pt-BR" b="1" dirty="0" smtClean="0">
                <a:solidFill>
                  <a:schemeClr val="accent2"/>
                </a:solidFill>
                <a:cs typeface="Arial" panose="020B0604020202020204" pitchFamily="34" charset="0"/>
              </a:rPr>
              <a:t>ABRANGÊNCIA DA ADESÃO MUNICIPAL</a:t>
            </a:r>
            <a:endParaRPr lang="pt-BR" dirty="0">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65760623-3608-98B9-14D1-2229B5A83CAD}"/>
              </a:ext>
            </a:extLst>
          </p:cNvPr>
          <p:cNvSpPr>
            <a:spLocks noGrp="1"/>
          </p:cNvSpPr>
          <p:nvPr>
            <p:ph idx="1"/>
          </p:nvPr>
        </p:nvSpPr>
        <p:spPr/>
        <p:txBody>
          <a:bodyPr>
            <a:normAutofit/>
          </a:bodyPr>
          <a:lstStyle/>
          <a:p>
            <a:pPr marL="0" indent="0" algn="just">
              <a:lnSpc>
                <a:spcPct val="150000"/>
              </a:lnSpc>
              <a:buNone/>
            </a:pPr>
            <a:r>
              <a:rPr lang="pt-BR" sz="2400" dirty="0" smtClean="0">
                <a:latin typeface="Arial" panose="020B0604020202020204" pitchFamily="34" charset="0"/>
                <a:cs typeface="Arial" panose="020B0604020202020204" pitchFamily="34" charset="0"/>
              </a:rPr>
              <a:t>	O</a:t>
            </a:r>
            <a:r>
              <a:rPr lang="pt-BR" sz="2400" dirty="0" smtClean="0"/>
              <a:t> </a:t>
            </a:r>
            <a:r>
              <a:rPr lang="pt-BR" sz="2400" dirty="0"/>
              <a:t>avanço </a:t>
            </a:r>
            <a:r>
              <a:rPr lang="pt-BR" sz="2400" dirty="0" smtClean="0"/>
              <a:t>introduzido </a:t>
            </a:r>
            <a:r>
              <a:rPr lang="pt-BR" sz="2400" dirty="0"/>
              <a:t>pela Lei nº 14.770/23, que alterou a redação da Lei nº 14.133/2021, </a:t>
            </a:r>
            <a:r>
              <a:rPr lang="pt-BR" sz="2400" dirty="0" smtClean="0"/>
              <a:t>possibilitou </a:t>
            </a:r>
            <a:r>
              <a:rPr lang="pt-BR" sz="2400" dirty="0"/>
              <a:t>a adesão de atas entre municípios, desde que a “carona” seja originária de processo licitatório, uma disposição não contemplada inicialmente.</a:t>
            </a:r>
            <a:endParaRPr lang="pt-BR"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1674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3656EE0F-3715-0126-1E03-DF63D2ADDD4C}"/>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3220ACC2-2ECA-0643-72EC-31570417D133}"/>
              </a:ext>
            </a:extLst>
          </p:cNvPr>
          <p:cNvSpPr>
            <a:spLocks noGrp="1"/>
          </p:cNvSpPr>
          <p:nvPr>
            <p:ph type="title"/>
          </p:nvPr>
        </p:nvSpPr>
        <p:spPr>
          <a:xfrm>
            <a:off x="838200" y="681037"/>
            <a:ext cx="10515600" cy="1009651"/>
          </a:xfrm>
        </p:spPr>
        <p:txBody>
          <a:bodyPr/>
          <a:lstStyle/>
          <a:p>
            <a:r>
              <a:rPr lang="pt-BR" b="1" dirty="0" smtClean="0">
                <a:solidFill>
                  <a:schemeClr val="accent2"/>
                </a:solidFill>
                <a:cs typeface="Arial" panose="020B0604020202020204" pitchFamily="34" charset="0"/>
              </a:rPr>
              <a:t>CARONA  PRÉVIA</a:t>
            </a:r>
            <a:endParaRPr lang="pt-BR" dirty="0">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EBB3E4BC-8D88-140A-E2BC-5EBA3DDE982B}"/>
              </a:ext>
            </a:extLst>
          </p:cNvPr>
          <p:cNvSpPr>
            <a:spLocks noGrp="1"/>
          </p:cNvSpPr>
          <p:nvPr>
            <p:ph idx="1"/>
          </p:nvPr>
        </p:nvSpPr>
        <p:spPr/>
        <p:txBody>
          <a:bodyPr>
            <a:normAutofit/>
          </a:bodyPr>
          <a:lstStyle/>
          <a:p>
            <a:pPr marL="0" indent="0" algn="just">
              <a:lnSpc>
                <a:spcPct val="150000"/>
              </a:lnSpc>
              <a:buNone/>
            </a:pPr>
            <a:r>
              <a:rPr lang="pt-BR" dirty="0"/>
              <a:t>	A carona prévia não apresenta maiores divagações já que </a:t>
            </a:r>
            <a:r>
              <a:rPr lang="pt-BR" dirty="0" smtClean="0"/>
              <a:t>trata-se </a:t>
            </a:r>
            <a:r>
              <a:rPr lang="pt-BR" dirty="0"/>
              <a:t>de uma </a:t>
            </a:r>
            <a:r>
              <a:rPr lang="pt-BR" dirty="0" smtClean="0"/>
              <a:t>carona </a:t>
            </a:r>
            <a:r>
              <a:rPr lang="pt-BR" dirty="0"/>
              <a:t>antes do início da </a:t>
            </a:r>
            <a:r>
              <a:rPr lang="pt-BR" dirty="0" smtClean="0"/>
              <a:t>viagem. </a:t>
            </a:r>
            <a:r>
              <a:rPr lang="pt-BR" dirty="0"/>
              <a:t>Assim, o artigo 86 da NLLC prevê que pode haver a participação antes do início do procedimento licitatório com a fixação conjunta do quantitativo. Pode haver concessão de prazo (mínimo 8 dias) para interessados na "carona </a:t>
            </a:r>
            <a:r>
              <a:rPr lang="pt-BR" dirty="0" smtClean="0"/>
              <a:t>prévia</a:t>
            </a:r>
            <a:endParaRPr lang="pt-BR" dirty="0"/>
          </a:p>
        </p:txBody>
      </p:sp>
    </p:spTree>
    <p:extLst>
      <p:ext uri="{BB962C8B-B14F-4D97-AF65-F5344CB8AC3E}">
        <p14:creationId xmlns:p14="http://schemas.microsoft.com/office/powerpoint/2010/main" val="1970548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A4052045-127B-6F9A-1451-8ACFEF12A2C6}"/>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28D67023-5003-77A1-B6A7-B27CAE4F8FE9}"/>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CARONA  </a:t>
            </a:r>
            <a:r>
              <a:rPr lang="pt-BR" b="1" dirty="0" smtClean="0">
                <a:solidFill>
                  <a:schemeClr val="accent2"/>
                </a:solidFill>
                <a:cs typeface="Arial" panose="020B0604020202020204" pitchFamily="34" charset="0"/>
              </a:rPr>
              <a:t>COMPULSÓRIA</a:t>
            </a:r>
            <a:endParaRPr lang="pt-BR" dirty="0">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BAC11F47-F8E2-85F0-1EC2-C647934BF9BA}"/>
              </a:ext>
            </a:extLst>
          </p:cNvPr>
          <p:cNvSpPr>
            <a:spLocks noGrp="1"/>
          </p:cNvSpPr>
          <p:nvPr>
            <p:ph idx="1"/>
          </p:nvPr>
        </p:nvSpPr>
        <p:spPr/>
        <p:txBody>
          <a:bodyPr>
            <a:normAutofit fontScale="77500" lnSpcReduction="20000"/>
          </a:bodyPr>
          <a:lstStyle/>
          <a:p>
            <a:pPr marL="0" indent="0" algn="just">
              <a:lnSpc>
                <a:spcPct val="150000"/>
              </a:lnSpc>
              <a:buNone/>
            </a:pPr>
            <a:r>
              <a:rPr lang="pt-BR" dirty="0"/>
              <a:t>	</a:t>
            </a:r>
            <a:r>
              <a:rPr lang="pt-BR" dirty="0" smtClean="0"/>
              <a:t>A </a:t>
            </a:r>
            <a:r>
              <a:rPr lang="pt-BR" dirty="0"/>
              <a:t>carona </a:t>
            </a:r>
            <a:r>
              <a:rPr lang="pt-BR" dirty="0" smtClean="0"/>
              <a:t>compulsória </a:t>
            </a:r>
            <a:r>
              <a:rPr lang="pt-BR" dirty="0"/>
              <a:t>é aquela em que a transferência de recursos poderá exigir a carona no registro de preços do ente que irá transferir os valores (art. 86,§6º da NLLC</a:t>
            </a:r>
            <a:r>
              <a:rPr lang="pt-BR" dirty="0" smtClean="0"/>
              <a:t>).</a:t>
            </a:r>
          </a:p>
          <a:p>
            <a:pPr marL="0" indent="0" algn="just">
              <a:lnSpc>
                <a:spcPct val="150000"/>
              </a:lnSpc>
              <a:buNone/>
            </a:pPr>
            <a:r>
              <a:rPr lang="pt-BR" dirty="0"/>
              <a:t>	</a:t>
            </a:r>
            <a:r>
              <a:rPr lang="pt-BR" dirty="0" smtClean="0"/>
              <a:t>“</a:t>
            </a:r>
            <a:r>
              <a:rPr lang="pt-BR" b="1" i="1" dirty="0" smtClean="0"/>
              <a:t>§ </a:t>
            </a:r>
            <a:r>
              <a:rPr lang="pt-BR" b="1" i="1" dirty="0"/>
              <a:t>6º</a:t>
            </a:r>
            <a:r>
              <a:rPr lang="pt-BR" i="1" dirty="0"/>
              <a:t> A adesão à ata de registro de preços de órgão ou entidade gerenciadora do Poder Executivo federal por órgãos e entidades da Administração Pública estadual, distrital e municipal poderá ser exigida para fins de transferências voluntárias, não ficando sujeita ao limite de que trata o § 5º deste artigo se destinada à execução descentralizada de programa ou projeto federal e comprovada a compatibilidade dos preços registrados com os valores praticados no mercado na forma do art. 23 desta Lei</a:t>
            </a:r>
            <a:r>
              <a:rPr lang="pt-BR" i="1" dirty="0" smtClean="0"/>
              <a:t>.”</a:t>
            </a:r>
            <a:endParaRPr lang="pt-BR" i="1" dirty="0"/>
          </a:p>
        </p:txBody>
      </p:sp>
    </p:spTree>
    <p:extLst>
      <p:ext uri="{BB962C8B-B14F-4D97-AF65-F5344CB8AC3E}">
        <p14:creationId xmlns:p14="http://schemas.microsoft.com/office/powerpoint/2010/main" val="669248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xmlns="" id="{90BBD796-F8C9-175A-1D64-AA2EA04D6309}"/>
              </a:ext>
            </a:extLst>
          </p:cNvPr>
          <p:cNvPicPr>
            <a:picLocks noChangeAspect="1"/>
          </p:cNvPicPr>
          <p:nvPr/>
        </p:nvPicPr>
        <p:blipFill>
          <a:blip r:embed="rId2"/>
          <a:stretch>
            <a:fillRect/>
          </a:stretch>
        </p:blipFill>
        <p:spPr>
          <a:xfrm>
            <a:off x="0" y="0"/>
            <a:ext cx="12192000" cy="6858000"/>
          </a:xfrm>
          <a:prstGeom prst="rect">
            <a:avLst/>
          </a:prstGeom>
        </p:spPr>
      </p:pic>
      <p:sp>
        <p:nvSpPr>
          <p:cNvPr id="3" name="Título 2">
            <a:extLst>
              <a:ext uri="{FF2B5EF4-FFF2-40B4-BE49-F238E27FC236}">
                <a16:creationId xmlns:a16="http://schemas.microsoft.com/office/drawing/2014/main" xmlns="" id="{1D518C5F-9976-11A5-A1E3-99505CA79D44}"/>
              </a:ext>
            </a:extLst>
          </p:cNvPr>
          <p:cNvSpPr>
            <a:spLocks noGrp="1"/>
          </p:cNvSpPr>
          <p:nvPr>
            <p:ph type="title"/>
          </p:nvPr>
        </p:nvSpPr>
        <p:spPr>
          <a:xfrm>
            <a:off x="838200" y="681037"/>
            <a:ext cx="10515600" cy="1009651"/>
          </a:xfrm>
        </p:spPr>
        <p:txBody>
          <a:bodyPr/>
          <a:lstStyle/>
          <a:p>
            <a:r>
              <a:rPr lang="pt-BR" b="1" dirty="0">
                <a:solidFill>
                  <a:schemeClr val="accent2"/>
                </a:solidFill>
                <a:cs typeface="Arial" panose="020B0604020202020204" pitchFamily="34" charset="0"/>
              </a:rPr>
              <a:t>CARONA </a:t>
            </a:r>
            <a:r>
              <a:rPr lang="pt-BR" b="1" dirty="0" smtClean="0">
                <a:solidFill>
                  <a:schemeClr val="accent2"/>
                </a:solidFill>
                <a:cs typeface="Arial" panose="020B0604020202020204" pitchFamily="34" charset="0"/>
              </a:rPr>
              <a:t>A CAMINHO</a:t>
            </a:r>
            <a:endParaRPr lang="pt-BR" dirty="0">
              <a:latin typeface="+mn-lt"/>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BAEC375F-7806-CBDC-9F99-432DE6951F09}"/>
              </a:ext>
            </a:extLst>
          </p:cNvPr>
          <p:cNvSpPr>
            <a:spLocks noGrp="1"/>
          </p:cNvSpPr>
          <p:nvPr>
            <p:ph idx="1"/>
          </p:nvPr>
        </p:nvSpPr>
        <p:spPr/>
        <p:txBody>
          <a:bodyPr>
            <a:normAutofit fontScale="92500" lnSpcReduction="10000"/>
          </a:bodyPr>
          <a:lstStyle/>
          <a:p>
            <a:pPr marL="0" indent="0" algn="just">
              <a:lnSpc>
                <a:spcPct val="150000"/>
              </a:lnSpc>
              <a:buNone/>
            </a:pPr>
            <a:r>
              <a:rPr lang="pt-BR" dirty="0"/>
              <a:t>	A </a:t>
            </a:r>
            <a:r>
              <a:rPr lang="pt-BR" dirty="0" smtClean="0"/>
              <a:t>carona </a:t>
            </a:r>
            <a:r>
              <a:rPr lang="pt-BR" dirty="0"/>
              <a:t>no </a:t>
            </a:r>
            <a:r>
              <a:rPr lang="pt-BR" dirty="0" smtClean="0"/>
              <a:t>caminho </a:t>
            </a:r>
            <a:r>
              <a:rPr lang="pt-BR" dirty="0"/>
              <a:t>apresenta alguma complexidade prática</a:t>
            </a:r>
            <a:r>
              <a:rPr lang="pt-BR" dirty="0" smtClean="0"/>
              <a:t>.</a:t>
            </a:r>
          </a:p>
          <a:p>
            <a:pPr marL="0" indent="0" algn="just">
              <a:lnSpc>
                <a:spcPct val="150000"/>
              </a:lnSpc>
              <a:buNone/>
            </a:pPr>
            <a:r>
              <a:rPr lang="pt-BR" dirty="0"/>
              <a:t>	Os requisitos </a:t>
            </a:r>
            <a:r>
              <a:rPr lang="pt-BR" dirty="0" smtClean="0"/>
              <a:t>são </a:t>
            </a:r>
            <a:r>
              <a:rPr lang="pt-BR" dirty="0"/>
              <a:t>óbvios: justificativa da adesão, compatibilidade com os preços de mercado e concordância dos "donos do carro" (órgão gerenciador e fornecedor). Esses requisitos são os incisos I a III a §2º do art. 86 da NLLC.  O requisito da dupla anuência é o requisito mais relevante do ponto de vista prático já que os outros dois são corriqueiros nas licitações em </a:t>
            </a:r>
            <a:r>
              <a:rPr lang="pt-BR" dirty="0" smtClean="0"/>
              <a:t>geral.</a:t>
            </a:r>
            <a:endParaRPr lang="pt-BR" dirty="0"/>
          </a:p>
        </p:txBody>
      </p:sp>
    </p:spTree>
    <p:extLst>
      <p:ext uri="{BB962C8B-B14F-4D97-AF65-F5344CB8AC3E}">
        <p14:creationId xmlns:p14="http://schemas.microsoft.com/office/powerpoint/2010/main" val="664029928"/>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3211</TotalTime>
  <Words>96</Words>
  <Application>Microsoft Office PowerPoint</Application>
  <PresentationFormat>Widescreen</PresentationFormat>
  <Paragraphs>55</Paragraphs>
  <Slides>26</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26</vt:i4>
      </vt:variant>
    </vt:vector>
  </HeadingPairs>
  <TitlesOfParts>
    <vt:vector size="31" baseType="lpstr">
      <vt:lpstr>Arial</vt:lpstr>
      <vt:lpstr>Calibri</vt:lpstr>
      <vt:lpstr>Calibri Light</vt:lpstr>
      <vt:lpstr>Times New Roman</vt:lpstr>
      <vt:lpstr>Tema do Office</vt:lpstr>
      <vt:lpstr>Apresentação do PowerPoint</vt:lpstr>
      <vt:lpstr>CARONA NA NOVA LEI DE LICITAÇÕES</vt:lpstr>
      <vt:lpstr>CHEGADA DA LEI 14.177/23</vt:lpstr>
      <vt:lpstr>CHEGADA DA LEI 14.177/23</vt:lpstr>
      <vt:lpstr>CONCEITUANDO CARONA</vt:lpstr>
      <vt:lpstr>ABRANGÊNCIA DA ADESÃO MUNICIPAL</vt:lpstr>
      <vt:lpstr>CARONA  PRÉVIA</vt:lpstr>
      <vt:lpstr>CARONA  COMPULSÓRIA</vt:lpstr>
      <vt:lpstr>CARONA A CAMINHO</vt:lpstr>
      <vt:lpstr>LIMITES QUANTITATIVOS E QUALITATIVOS</vt:lpstr>
      <vt:lpstr>LIMITES QUANTITATIVOS E QUALITATIVOS</vt:lpstr>
      <vt:lpstr>LIMITES QUANTITATIVOS E QUALITATIVOS</vt:lpstr>
      <vt:lpstr>LIMITES QUANTITATIVOS E QUALITATIVOS</vt:lpstr>
      <vt:lpstr>LIMITES QUANTITATIVOS E QUALITATIVOS</vt:lpstr>
      <vt:lpstr>LIMITES QUANTITATIVOS E QUALITATIVOS</vt:lpstr>
      <vt:lpstr>GERENCIADOR</vt:lpstr>
      <vt:lpstr>PARTICIPANTE</vt:lpstr>
      <vt:lpstr>PARTICIPANTE</vt:lpstr>
      <vt:lpstr>CARONA</vt:lpstr>
      <vt:lpstr>REQUISITOS</vt:lpstr>
      <vt:lpstr>REQUISITOS</vt:lpstr>
      <vt:lpstr>REQUISITOS</vt:lpstr>
      <vt:lpstr>REQUISITOS</vt:lpstr>
      <vt:lpstr>WHATSAPP – (41) 9 9133-8008</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Juliana Fiorese</dc:creator>
  <cp:lastModifiedBy>Usuario</cp:lastModifiedBy>
  <cp:revision>162</cp:revision>
  <dcterms:created xsi:type="dcterms:W3CDTF">2023-05-26T13:48:11Z</dcterms:created>
  <dcterms:modified xsi:type="dcterms:W3CDTF">2025-03-21T01:40:07Z</dcterms:modified>
</cp:coreProperties>
</file>